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8288000" cy="10287000"/>
  <p:notesSz cx="6858000" cy="9144000"/>
  <p:embeddedFontLst>
    <p:embeddedFont>
      <p:font typeface="Shadows Into Light Two" charset="1" panose="02000506000000020004"/>
      <p:regular r:id="rId23"/>
    </p:embeddedFont>
    <p:embeddedFont>
      <p:font typeface="Public Sans" charset="1" panose="00000000000000000000"/>
      <p:regular r:id="rId24"/>
    </p:embeddedFont>
    <p:embeddedFont>
      <p:font typeface="Public Sans Bold" charset="1" panose="0000000000000000000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68" t="-12824" r="0" b="-13755"/>
            </a:stretch>
          </a:blipFill>
        </p:spPr>
      </p:sp>
      <p:sp>
        <p:nvSpPr>
          <p:cNvPr name="AutoShape 3" id="3"/>
          <p:cNvSpPr/>
          <p:nvPr/>
        </p:nvSpPr>
        <p:spPr>
          <a:xfrm>
            <a:off x="9385386" y="7475568"/>
            <a:ext cx="0" cy="1109410"/>
          </a:xfrm>
          <a:prstGeom prst="line">
            <a:avLst/>
          </a:prstGeom>
          <a:ln cap="flat" w="38100">
            <a:solidFill>
              <a:srgbClr val="29272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6280729" y="6746542"/>
            <a:ext cx="6500263" cy="633776"/>
          </a:xfrm>
          <a:custGeom>
            <a:avLst/>
            <a:gdLst/>
            <a:ahLst/>
            <a:cxnLst/>
            <a:rect r="r" b="b" t="t" l="l"/>
            <a:pathLst>
              <a:path h="633776" w="6500263">
                <a:moveTo>
                  <a:pt x="0" y="0"/>
                </a:moveTo>
                <a:lnTo>
                  <a:pt x="6500264" y="0"/>
                </a:lnTo>
                <a:lnTo>
                  <a:pt x="6500264" y="633776"/>
                </a:lnTo>
                <a:lnTo>
                  <a:pt x="0" y="6337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293619">
            <a:off x="15339809" y="806787"/>
            <a:ext cx="3090615" cy="1393586"/>
          </a:xfrm>
          <a:custGeom>
            <a:avLst/>
            <a:gdLst/>
            <a:ahLst/>
            <a:cxnLst/>
            <a:rect r="r" b="b" t="t" l="l"/>
            <a:pathLst>
              <a:path h="1393586" w="3090615">
                <a:moveTo>
                  <a:pt x="0" y="0"/>
                </a:moveTo>
                <a:lnTo>
                  <a:pt x="3090615" y="0"/>
                </a:lnTo>
                <a:lnTo>
                  <a:pt x="3090615" y="1393586"/>
                </a:lnTo>
                <a:lnTo>
                  <a:pt x="0" y="13935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339241">
            <a:off x="3750833" y="8512354"/>
            <a:ext cx="2936731" cy="1254785"/>
          </a:xfrm>
          <a:custGeom>
            <a:avLst/>
            <a:gdLst/>
            <a:ahLst/>
            <a:cxnLst/>
            <a:rect r="r" b="b" t="t" l="l"/>
            <a:pathLst>
              <a:path h="1254785" w="2936731">
                <a:moveTo>
                  <a:pt x="0" y="0"/>
                </a:moveTo>
                <a:lnTo>
                  <a:pt x="2936731" y="0"/>
                </a:lnTo>
                <a:lnTo>
                  <a:pt x="2936731" y="1254785"/>
                </a:lnTo>
                <a:lnTo>
                  <a:pt x="0" y="125478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34885" y="-9553"/>
            <a:ext cx="3074209" cy="4343571"/>
          </a:xfrm>
          <a:custGeom>
            <a:avLst/>
            <a:gdLst/>
            <a:ahLst/>
            <a:cxnLst/>
            <a:rect r="r" b="b" t="t" l="l"/>
            <a:pathLst>
              <a:path h="4343571" w="3074209">
                <a:moveTo>
                  <a:pt x="0" y="0"/>
                </a:moveTo>
                <a:lnTo>
                  <a:pt x="3074209" y="0"/>
                </a:lnTo>
                <a:lnTo>
                  <a:pt x="3074209" y="4343571"/>
                </a:lnTo>
                <a:lnTo>
                  <a:pt x="0" y="434357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-92133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true" rot="0">
            <a:off x="15482233" y="8584978"/>
            <a:ext cx="2805767" cy="1932550"/>
          </a:xfrm>
          <a:custGeom>
            <a:avLst/>
            <a:gdLst/>
            <a:ahLst/>
            <a:cxnLst/>
            <a:rect r="r" b="b" t="t" l="l"/>
            <a:pathLst>
              <a:path h="1932550" w="2805767">
                <a:moveTo>
                  <a:pt x="2805767" y="1932550"/>
                </a:moveTo>
                <a:lnTo>
                  <a:pt x="0" y="1932550"/>
                </a:lnTo>
                <a:lnTo>
                  <a:pt x="0" y="0"/>
                </a:lnTo>
                <a:lnTo>
                  <a:pt x="2805767" y="0"/>
                </a:lnTo>
                <a:lnTo>
                  <a:pt x="2805767" y="193255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29186" t="0" r="0" b="-144691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440574" y="1574296"/>
            <a:ext cx="12180573" cy="47721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02"/>
              </a:lnSpc>
            </a:pPr>
            <a:r>
              <a:rPr lang="en-US" sz="15003" spc="300">
                <a:solidFill>
                  <a:srgbClr val="292727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Réunion de</a:t>
            </a:r>
          </a:p>
          <a:p>
            <a:pPr algn="ctr">
              <a:lnSpc>
                <a:spcPts val="12002"/>
              </a:lnSpc>
            </a:pPr>
          </a:p>
          <a:p>
            <a:pPr algn="ctr">
              <a:lnSpc>
                <a:spcPts val="12002"/>
              </a:lnSpc>
            </a:pPr>
            <a:r>
              <a:rPr lang="en-US" sz="15003" spc="300">
                <a:solidFill>
                  <a:srgbClr val="292727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 rentrée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731292" y="7773115"/>
            <a:ext cx="4732928" cy="504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59"/>
              </a:lnSpc>
            </a:pPr>
            <a:r>
              <a:rPr lang="en-US" sz="3299">
                <a:solidFill>
                  <a:srgbClr val="292727"/>
                </a:solidFill>
                <a:latin typeface="Public Sans"/>
                <a:ea typeface="Public Sans"/>
                <a:cs typeface="Public Sans"/>
                <a:sym typeface="Public Sans"/>
              </a:rPr>
              <a:t>Nom de l’enseignant(e)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823780" y="7827407"/>
            <a:ext cx="5070993" cy="4724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599"/>
              </a:lnSpc>
            </a:pPr>
            <a:r>
              <a:rPr lang="en-US" b="true" sz="3599">
                <a:solidFill>
                  <a:srgbClr val="29272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Classe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68" t="-12629" r="0" b="-1394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022642" y="6702722"/>
            <a:ext cx="14307375" cy="5476872"/>
          </a:xfrm>
          <a:custGeom>
            <a:avLst/>
            <a:gdLst/>
            <a:ahLst/>
            <a:cxnLst/>
            <a:rect r="r" b="b" t="t" l="l"/>
            <a:pathLst>
              <a:path h="5476872" w="14307375">
                <a:moveTo>
                  <a:pt x="0" y="0"/>
                </a:moveTo>
                <a:lnTo>
                  <a:pt x="14307374" y="0"/>
                </a:lnTo>
                <a:lnTo>
                  <a:pt x="14307374" y="5476872"/>
                </a:lnTo>
                <a:lnTo>
                  <a:pt x="0" y="54768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227826" y="-114300"/>
            <a:ext cx="5384164" cy="17843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300"/>
              </a:lnSpc>
            </a:pPr>
            <a:r>
              <a:rPr lang="en-US" sz="11000" spc="220">
                <a:solidFill>
                  <a:srgbClr val="292727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Sommaire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936964" y="1772152"/>
            <a:ext cx="14632232" cy="7326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77"/>
              </a:lnSpc>
            </a:pPr>
            <a:r>
              <a:rPr lang="en-US" sz="4099">
                <a:solidFill>
                  <a:srgbClr val="292727"/>
                </a:solidFill>
                <a:latin typeface="Public Sans"/>
                <a:ea typeface="Public Sans"/>
                <a:cs typeface="Public Sans"/>
                <a:sym typeface="Public Sans"/>
              </a:rPr>
              <a:t>1) La classe</a:t>
            </a:r>
          </a:p>
          <a:p>
            <a:pPr algn="l" marL="885184" indent="-442592" lvl="1">
              <a:lnSpc>
                <a:spcPts val="6477"/>
              </a:lnSpc>
              <a:buFont typeface="Arial"/>
              <a:buChar char="•"/>
            </a:pPr>
            <a:r>
              <a:rPr lang="en-US" sz="4099">
                <a:solidFill>
                  <a:srgbClr val="292727"/>
                </a:solidFill>
                <a:latin typeface="Public Sans"/>
                <a:ea typeface="Public Sans"/>
                <a:cs typeface="Public Sans"/>
                <a:sym typeface="Public Sans"/>
              </a:rPr>
              <a:t>Emploi du temps                  - </a:t>
            </a:r>
            <a:r>
              <a:rPr lang="en-US" sz="4099">
                <a:solidFill>
                  <a:srgbClr val="292727"/>
                </a:solidFill>
                <a:latin typeface="Public Sans"/>
                <a:ea typeface="Public Sans"/>
                <a:cs typeface="Public Sans"/>
                <a:sym typeface="Public Sans"/>
              </a:rPr>
              <a:t>E.P.S</a:t>
            </a:r>
          </a:p>
          <a:p>
            <a:pPr algn="l" marL="885184" indent="-442592" lvl="1">
              <a:lnSpc>
                <a:spcPts val="6477"/>
              </a:lnSpc>
              <a:buFont typeface="Arial"/>
              <a:buChar char="•"/>
            </a:pPr>
            <a:r>
              <a:rPr lang="en-US" sz="4099">
                <a:solidFill>
                  <a:srgbClr val="292727"/>
                </a:solidFill>
                <a:latin typeface="Public Sans"/>
                <a:ea typeface="Public Sans"/>
                <a:cs typeface="Public Sans"/>
                <a:sym typeface="Public Sans"/>
              </a:rPr>
              <a:t>Fonctionnement                   - Correction des cahiers</a:t>
            </a:r>
          </a:p>
          <a:p>
            <a:pPr algn="l" marL="885184" indent="-442592" lvl="1">
              <a:lnSpc>
                <a:spcPts val="6477"/>
              </a:lnSpc>
              <a:buFont typeface="Arial"/>
              <a:buChar char="•"/>
            </a:pPr>
            <a:r>
              <a:rPr lang="en-US" sz="4099">
                <a:solidFill>
                  <a:srgbClr val="292727"/>
                </a:solidFill>
                <a:latin typeface="Public Sans"/>
                <a:ea typeface="Public Sans"/>
                <a:cs typeface="Public Sans"/>
                <a:sym typeface="Public Sans"/>
              </a:rPr>
              <a:t>Les devoirs, les évaluations et les LSU</a:t>
            </a:r>
          </a:p>
          <a:p>
            <a:pPr algn="l" marL="885184" indent="-442592" lvl="1">
              <a:lnSpc>
                <a:spcPts val="6477"/>
              </a:lnSpc>
              <a:buFont typeface="Arial"/>
              <a:buChar char="•"/>
            </a:pPr>
            <a:r>
              <a:rPr lang="en-US" sz="4099">
                <a:solidFill>
                  <a:srgbClr val="292727"/>
                </a:solidFill>
                <a:latin typeface="Public Sans"/>
                <a:ea typeface="Public Sans"/>
                <a:cs typeface="Public Sans"/>
                <a:sym typeface="Public Sans"/>
              </a:rPr>
              <a:t>La communication école/maison</a:t>
            </a:r>
          </a:p>
          <a:p>
            <a:pPr algn="l" marL="885184" indent="-442592" lvl="1">
              <a:lnSpc>
                <a:spcPts val="6477"/>
              </a:lnSpc>
              <a:buFont typeface="Arial"/>
              <a:buChar char="•"/>
            </a:pPr>
            <a:r>
              <a:rPr lang="en-US" sz="4099">
                <a:solidFill>
                  <a:srgbClr val="292727"/>
                </a:solidFill>
                <a:latin typeface="Public Sans"/>
                <a:ea typeface="Public Sans"/>
                <a:cs typeface="Public Sans"/>
                <a:sym typeface="Public Sans"/>
              </a:rPr>
              <a:t>Les APC</a:t>
            </a:r>
          </a:p>
          <a:p>
            <a:pPr algn="l">
              <a:lnSpc>
                <a:spcPts val="6477"/>
              </a:lnSpc>
            </a:pPr>
            <a:r>
              <a:rPr lang="en-US" sz="4099">
                <a:solidFill>
                  <a:srgbClr val="292727"/>
                </a:solidFill>
                <a:latin typeface="Public Sans"/>
                <a:ea typeface="Public Sans"/>
                <a:cs typeface="Public Sans"/>
                <a:sym typeface="Public Sans"/>
              </a:rPr>
              <a:t>2) La coopérative</a:t>
            </a:r>
          </a:p>
          <a:p>
            <a:pPr algn="l">
              <a:lnSpc>
                <a:spcPts val="6477"/>
              </a:lnSpc>
            </a:pPr>
            <a:r>
              <a:rPr lang="en-US" sz="4099">
                <a:solidFill>
                  <a:srgbClr val="292727"/>
                </a:solidFill>
                <a:latin typeface="Public Sans"/>
                <a:ea typeface="Public Sans"/>
                <a:cs typeface="Public Sans"/>
                <a:sym typeface="Public Sans"/>
              </a:rPr>
              <a:t>3) La photo de classe</a:t>
            </a:r>
          </a:p>
          <a:p>
            <a:pPr algn="l">
              <a:lnSpc>
                <a:spcPts val="6477"/>
              </a:lnSpc>
            </a:pPr>
            <a:r>
              <a:rPr lang="en-US" sz="4099">
                <a:solidFill>
                  <a:srgbClr val="292727"/>
                </a:solidFill>
                <a:latin typeface="Public Sans"/>
                <a:ea typeface="Public Sans"/>
                <a:cs typeface="Public Sans"/>
                <a:sym typeface="Public Sans"/>
              </a:rPr>
              <a:t>4) Les différents projets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68" t="-12629" r="0" b="-13949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322855">
            <a:off x="1945122" y="5218597"/>
            <a:ext cx="1851424" cy="5316314"/>
          </a:xfrm>
          <a:custGeom>
            <a:avLst/>
            <a:gdLst/>
            <a:ahLst/>
            <a:cxnLst/>
            <a:rect r="r" b="b" t="t" l="l"/>
            <a:pathLst>
              <a:path h="5316314" w="1851424">
                <a:moveTo>
                  <a:pt x="1851423" y="0"/>
                </a:moveTo>
                <a:lnTo>
                  <a:pt x="0" y="0"/>
                </a:lnTo>
                <a:lnTo>
                  <a:pt x="0" y="5316313"/>
                </a:lnTo>
                <a:lnTo>
                  <a:pt x="1851423" y="5316313"/>
                </a:lnTo>
                <a:lnTo>
                  <a:pt x="185142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911818" y="2599265"/>
            <a:ext cx="13347482" cy="38679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62213" indent="-531107" lvl="1">
              <a:lnSpc>
                <a:spcPts val="7773"/>
              </a:lnSpc>
              <a:buFont typeface="Arial"/>
              <a:buChar char="•"/>
            </a:pPr>
            <a:r>
              <a:rPr lang="en-US" b="true" sz="4919">
                <a:solidFill>
                  <a:srgbClr val="29272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...... élèves</a:t>
            </a:r>
          </a:p>
          <a:p>
            <a:pPr algn="l" marL="1062213" indent="-531107" lvl="1">
              <a:lnSpc>
                <a:spcPts val="7773"/>
              </a:lnSpc>
              <a:buFont typeface="Arial"/>
              <a:buChar char="•"/>
            </a:pPr>
            <a:r>
              <a:rPr lang="en-US" b="true" sz="4919">
                <a:solidFill>
                  <a:srgbClr val="29272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.... </a:t>
            </a:r>
            <a:r>
              <a:rPr lang="en-US" b="true" sz="4919">
                <a:solidFill>
                  <a:srgbClr val="29272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AESH : madame/monsieur</a:t>
            </a:r>
          </a:p>
          <a:p>
            <a:pPr algn="l" marL="1062213" indent="-531107" lvl="1">
              <a:lnSpc>
                <a:spcPts val="7773"/>
              </a:lnSpc>
              <a:buFont typeface="Arial"/>
              <a:buChar char="•"/>
            </a:pPr>
            <a:r>
              <a:rPr lang="en-US" b="true" sz="4919">
                <a:solidFill>
                  <a:srgbClr val="29272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Matériel dans la classe</a:t>
            </a:r>
          </a:p>
          <a:p>
            <a:pPr algn="l">
              <a:lnSpc>
                <a:spcPts val="7773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711470" y="1171575"/>
            <a:ext cx="14865060" cy="1045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1684247" indent="-842123" lvl="1">
              <a:lnSpc>
                <a:spcPts val="7801"/>
              </a:lnSpc>
              <a:buAutoNum type="arabicPeriod" startAt="1"/>
            </a:pPr>
            <a:r>
              <a:rPr lang="en-US" sz="7801" spc="156">
                <a:solidFill>
                  <a:srgbClr val="292727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La classe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68" t="-12629" r="0" b="-13949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322855">
            <a:off x="1945122" y="5218597"/>
            <a:ext cx="1851424" cy="5316314"/>
          </a:xfrm>
          <a:custGeom>
            <a:avLst/>
            <a:gdLst/>
            <a:ahLst/>
            <a:cxnLst/>
            <a:rect r="r" b="b" t="t" l="l"/>
            <a:pathLst>
              <a:path h="5316314" w="1851424">
                <a:moveTo>
                  <a:pt x="1851423" y="0"/>
                </a:moveTo>
                <a:lnTo>
                  <a:pt x="0" y="0"/>
                </a:lnTo>
                <a:lnTo>
                  <a:pt x="0" y="5316313"/>
                </a:lnTo>
                <a:lnTo>
                  <a:pt x="1851423" y="5316313"/>
                </a:lnTo>
                <a:lnTo>
                  <a:pt x="185142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911818" y="2608790"/>
            <a:ext cx="13347482" cy="2691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63"/>
              </a:lnSpc>
            </a:pPr>
            <a:r>
              <a:rPr lang="en-US" sz="4719" b="true">
                <a:solidFill>
                  <a:srgbClr val="29272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A/ L'emploi du temps</a:t>
            </a:r>
          </a:p>
          <a:p>
            <a:pPr algn="l" marL="911087" indent="-455544" lvl="1">
              <a:lnSpc>
                <a:spcPts val="6583"/>
              </a:lnSpc>
              <a:buFont typeface="Arial"/>
              <a:buChar char="•"/>
            </a:pPr>
          </a:p>
          <a:p>
            <a:pPr algn="l">
              <a:lnSpc>
                <a:spcPts val="7871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711470" y="1171575"/>
            <a:ext cx="14865060" cy="1045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1684247" indent="-842123" lvl="1">
              <a:lnSpc>
                <a:spcPts val="7801"/>
              </a:lnSpc>
              <a:buAutoNum type="arabicPeriod" startAt="1"/>
            </a:pPr>
            <a:r>
              <a:rPr lang="en-US" sz="7801" spc="156">
                <a:solidFill>
                  <a:srgbClr val="292727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La classe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68" t="-12629" r="0" b="-13949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322855">
            <a:off x="1945122" y="5218597"/>
            <a:ext cx="1851424" cy="5316314"/>
          </a:xfrm>
          <a:custGeom>
            <a:avLst/>
            <a:gdLst/>
            <a:ahLst/>
            <a:cxnLst/>
            <a:rect r="r" b="b" t="t" l="l"/>
            <a:pathLst>
              <a:path h="5316314" w="1851424">
                <a:moveTo>
                  <a:pt x="1851423" y="0"/>
                </a:moveTo>
                <a:lnTo>
                  <a:pt x="0" y="0"/>
                </a:lnTo>
                <a:lnTo>
                  <a:pt x="0" y="5316313"/>
                </a:lnTo>
                <a:lnTo>
                  <a:pt x="1851423" y="5316313"/>
                </a:lnTo>
                <a:lnTo>
                  <a:pt x="185142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911818" y="2637365"/>
            <a:ext cx="13347482" cy="4011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27"/>
              </a:lnSpc>
            </a:pPr>
            <a:r>
              <a:rPr lang="en-US" sz="4119" b="true">
                <a:solidFill>
                  <a:srgbClr val="29272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B/ L'EPS</a:t>
            </a:r>
          </a:p>
          <a:p>
            <a:pPr algn="l" marL="889498" indent="-444749" lvl="1">
              <a:lnSpc>
                <a:spcPts val="6427"/>
              </a:lnSpc>
              <a:buFont typeface="Arial"/>
              <a:buChar char="•"/>
            </a:pPr>
            <a:r>
              <a:rPr lang="en-US" b="true" sz="4119">
                <a:solidFill>
                  <a:srgbClr val="29272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Piscine : </a:t>
            </a:r>
          </a:p>
          <a:p>
            <a:pPr algn="l" marL="889498" indent="-444749" lvl="1">
              <a:lnSpc>
                <a:spcPts val="6427"/>
              </a:lnSpc>
              <a:buFont typeface="Arial"/>
              <a:buChar char="•"/>
            </a:pPr>
            <a:r>
              <a:rPr lang="en-US" b="true" sz="4119">
                <a:solidFill>
                  <a:srgbClr val="29272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Agrément </a:t>
            </a:r>
            <a:r>
              <a:rPr lang="en-US" sz="4119">
                <a:solidFill>
                  <a:srgbClr val="292727"/>
                </a:solidFill>
                <a:latin typeface="Public Sans"/>
                <a:ea typeface="Public Sans"/>
                <a:cs typeface="Public Sans"/>
                <a:sym typeface="Public Sans"/>
              </a:rPr>
              <a:t>: </a:t>
            </a:r>
          </a:p>
          <a:p>
            <a:pPr algn="l">
              <a:lnSpc>
                <a:spcPts val="6427"/>
              </a:lnSpc>
            </a:pPr>
          </a:p>
          <a:p>
            <a:pPr algn="l">
              <a:lnSpc>
                <a:spcPts val="6591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711470" y="1171575"/>
            <a:ext cx="14865060" cy="1045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1684247" indent="-842123" lvl="1">
              <a:lnSpc>
                <a:spcPts val="7801"/>
              </a:lnSpc>
              <a:buAutoNum type="arabicPeriod" startAt="1"/>
            </a:pPr>
            <a:r>
              <a:rPr lang="en-US" sz="7801" spc="156">
                <a:solidFill>
                  <a:srgbClr val="292727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La classe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68" t="-12629" r="0" b="-13949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322855">
            <a:off x="1945122" y="5218597"/>
            <a:ext cx="1851424" cy="5316314"/>
          </a:xfrm>
          <a:custGeom>
            <a:avLst/>
            <a:gdLst/>
            <a:ahLst/>
            <a:cxnLst/>
            <a:rect r="r" b="b" t="t" l="l"/>
            <a:pathLst>
              <a:path h="5316314" w="1851424">
                <a:moveTo>
                  <a:pt x="1851423" y="0"/>
                </a:moveTo>
                <a:lnTo>
                  <a:pt x="0" y="0"/>
                </a:lnTo>
                <a:lnTo>
                  <a:pt x="0" y="5316313"/>
                </a:lnTo>
                <a:lnTo>
                  <a:pt x="1851423" y="5316313"/>
                </a:lnTo>
                <a:lnTo>
                  <a:pt x="185142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911818" y="2608790"/>
            <a:ext cx="13347482" cy="28675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75"/>
              </a:lnSpc>
            </a:pPr>
            <a:r>
              <a:rPr lang="en-US" sz="4919" b="true">
                <a:solidFill>
                  <a:srgbClr val="29272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C/ Fonctionnement</a:t>
            </a:r>
          </a:p>
          <a:p>
            <a:pPr algn="l" marL="1062213" indent="-531107" lvl="1">
              <a:lnSpc>
                <a:spcPts val="7675"/>
              </a:lnSpc>
              <a:buFont typeface="Arial"/>
              <a:buChar char="•"/>
            </a:pPr>
          </a:p>
          <a:p>
            <a:pPr algn="l">
              <a:lnSpc>
                <a:spcPts val="7871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711470" y="1171575"/>
            <a:ext cx="14865060" cy="1045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1684247" indent="-842123" lvl="1">
              <a:lnSpc>
                <a:spcPts val="7801"/>
              </a:lnSpc>
              <a:buAutoNum type="arabicPeriod" startAt="1"/>
            </a:pPr>
            <a:r>
              <a:rPr lang="en-US" sz="7801" spc="156">
                <a:solidFill>
                  <a:srgbClr val="292727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La classe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68" t="-12629" r="0" b="-13949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322855">
            <a:off x="1945122" y="5218597"/>
            <a:ext cx="1851424" cy="5316314"/>
          </a:xfrm>
          <a:custGeom>
            <a:avLst/>
            <a:gdLst/>
            <a:ahLst/>
            <a:cxnLst/>
            <a:rect r="r" b="b" t="t" l="l"/>
            <a:pathLst>
              <a:path h="5316314" w="1851424">
                <a:moveTo>
                  <a:pt x="1851423" y="0"/>
                </a:moveTo>
                <a:lnTo>
                  <a:pt x="0" y="0"/>
                </a:lnTo>
                <a:lnTo>
                  <a:pt x="0" y="5316313"/>
                </a:lnTo>
                <a:lnTo>
                  <a:pt x="1851423" y="5316313"/>
                </a:lnTo>
                <a:lnTo>
                  <a:pt x="185142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911818" y="2608790"/>
            <a:ext cx="13347482" cy="28675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75"/>
              </a:lnSpc>
            </a:pPr>
            <a:r>
              <a:rPr lang="en-US" sz="4919" b="true">
                <a:solidFill>
                  <a:srgbClr val="29272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D/ Correction des cahiers</a:t>
            </a:r>
          </a:p>
          <a:p>
            <a:pPr algn="l" marL="1062213" indent="-531107" lvl="1">
              <a:lnSpc>
                <a:spcPts val="7675"/>
              </a:lnSpc>
              <a:buFont typeface="Arial"/>
              <a:buChar char="•"/>
            </a:pPr>
          </a:p>
          <a:p>
            <a:pPr algn="l">
              <a:lnSpc>
                <a:spcPts val="7871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711470" y="1171575"/>
            <a:ext cx="14865060" cy="1045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1684247" indent="-842123" lvl="1">
              <a:lnSpc>
                <a:spcPts val="7801"/>
              </a:lnSpc>
              <a:buAutoNum type="arabicPeriod" startAt="1"/>
            </a:pPr>
            <a:r>
              <a:rPr lang="en-US" sz="7801" spc="156">
                <a:solidFill>
                  <a:srgbClr val="292727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La classe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68" t="-12629" r="0" b="-13949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322855">
            <a:off x="1945122" y="5218597"/>
            <a:ext cx="1851424" cy="5316314"/>
          </a:xfrm>
          <a:custGeom>
            <a:avLst/>
            <a:gdLst/>
            <a:ahLst/>
            <a:cxnLst/>
            <a:rect r="r" b="b" t="t" l="l"/>
            <a:pathLst>
              <a:path h="5316314" w="1851424">
                <a:moveTo>
                  <a:pt x="1851423" y="0"/>
                </a:moveTo>
                <a:lnTo>
                  <a:pt x="0" y="0"/>
                </a:lnTo>
                <a:lnTo>
                  <a:pt x="0" y="5316313"/>
                </a:lnTo>
                <a:lnTo>
                  <a:pt x="1851423" y="5316313"/>
                </a:lnTo>
                <a:lnTo>
                  <a:pt x="185142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911818" y="2608790"/>
            <a:ext cx="13347482" cy="28675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75"/>
              </a:lnSpc>
            </a:pPr>
            <a:r>
              <a:rPr lang="en-US" sz="4919" b="true">
                <a:solidFill>
                  <a:srgbClr val="29272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E/ Les devoirs </a:t>
            </a:r>
          </a:p>
          <a:p>
            <a:pPr algn="l" marL="1062213" indent="-531107" lvl="1">
              <a:lnSpc>
                <a:spcPts val="7675"/>
              </a:lnSpc>
              <a:buFont typeface="Arial"/>
              <a:buChar char="•"/>
            </a:pPr>
          </a:p>
          <a:p>
            <a:pPr algn="l">
              <a:lnSpc>
                <a:spcPts val="7871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711470" y="1171575"/>
            <a:ext cx="14865060" cy="1045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1684247" indent="-842123" lvl="1">
              <a:lnSpc>
                <a:spcPts val="7801"/>
              </a:lnSpc>
              <a:buAutoNum type="arabicPeriod" startAt="1"/>
            </a:pPr>
            <a:r>
              <a:rPr lang="en-US" sz="7801" spc="156">
                <a:solidFill>
                  <a:srgbClr val="292727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La classe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68" t="-12629" r="0" b="-13949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322855">
            <a:off x="1945122" y="5218597"/>
            <a:ext cx="1851424" cy="5316314"/>
          </a:xfrm>
          <a:custGeom>
            <a:avLst/>
            <a:gdLst/>
            <a:ahLst/>
            <a:cxnLst/>
            <a:rect r="r" b="b" t="t" l="l"/>
            <a:pathLst>
              <a:path h="5316314" w="1851424">
                <a:moveTo>
                  <a:pt x="1851423" y="0"/>
                </a:moveTo>
                <a:lnTo>
                  <a:pt x="0" y="0"/>
                </a:lnTo>
                <a:lnTo>
                  <a:pt x="0" y="5316313"/>
                </a:lnTo>
                <a:lnTo>
                  <a:pt x="1851423" y="5316313"/>
                </a:lnTo>
                <a:lnTo>
                  <a:pt x="185142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911818" y="2608790"/>
            <a:ext cx="13347482" cy="28675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75"/>
              </a:lnSpc>
            </a:pPr>
            <a:r>
              <a:rPr lang="en-US" sz="4919" b="true">
                <a:solidFill>
                  <a:srgbClr val="29272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E/ Les évaluations et LSU</a:t>
            </a:r>
          </a:p>
          <a:p>
            <a:pPr algn="l">
              <a:lnSpc>
                <a:spcPts val="7675"/>
              </a:lnSpc>
            </a:pPr>
          </a:p>
          <a:p>
            <a:pPr algn="l">
              <a:lnSpc>
                <a:spcPts val="7871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711470" y="1171575"/>
            <a:ext cx="14865060" cy="1045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1684247" indent="-842123" lvl="1">
              <a:lnSpc>
                <a:spcPts val="7801"/>
              </a:lnSpc>
              <a:buAutoNum type="arabicPeriod" startAt="1"/>
            </a:pPr>
            <a:r>
              <a:rPr lang="en-US" sz="7801" spc="156">
                <a:solidFill>
                  <a:srgbClr val="292727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La classe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68" t="-12629" r="0" b="-13949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322855">
            <a:off x="1945122" y="5218597"/>
            <a:ext cx="1851424" cy="5316314"/>
          </a:xfrm>
          <a:custGeom>
            <a:avLst/>
            <a:gdLst/>
            <a:ahLst/>
            <a:cxnLst/>
            <a:rect r="r" b="b" t="t" l="l"/>
            <a:pathLst>
              <a:path h="5316314" w="1851424">
                <a:moveTo>
                  <a:pt x="1851423" y="0"/>
                </a:moveTo>
                <a:lnTo>
                  <a:pt x="0" y="0"/>
                </a:lnTo>
                <a:lnTo>
                  <a:pt x="0" y="5316313"/>
                </a:lnTo>
                <a:lnTo>
                  <a:pt x="1851423" y="5316313"/>
                </a:lnTo>
                <a:lnTo>
                  <a:pt x="185142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911818" y="2608790"/>
            <a:ext cx="13347482" cy="38390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75"/>
              </a:lnSpc>
            </a:pPr>
            <a:r>
              <a:rPr lang="en-US" sz="4919" b="true">
                <a:solidFill>
                  <a:srgbClr val="29272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F/ Communication école/maison</a:t>
            </a:r>
          </a:p>
          <a:p>
            <a:pPr algn="l" marL="1062213" indent="-531107" lvl="1">
              <a:lnSpc>
                <a:spcPts val="7675"/>
              </a:lnSpc>
              <a:buFont typeface="Arial"/>
              <a:buChar char="•"/>
            </a:pPr>
            <a:r>
              <a:rPr lang="en-US" b="true" sz="4919">
                <a:solidFill>
                  <a:srgbClr val="29272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Pochette de liaison/ cahier</a:t>
            </a:r>
          </a:p>
          <a:p>
            <a:pPr algn="l" marL="1062213" indent="-531107" lvl="1">
              <a:lnSpc>
                <a:spcPts val="7675"/>
              </a:lnSpc>
              <a:buFont typeface="Arial"/>
              <a:buChar char="•"/>
            </a:pPr>
            <a:r>
              <a:rPr lang="en-US" b="true" sz="4919">
                <a:solidFill>
                  <a:srgbClr val="29272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Mes disponibilités : </a:t>
            </a:r>
          </a:p>
          <a:p>
            <a:pPr algn="l">
              <a:lnSpc>
                <a:spcPts val="7871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711470" y="1171575"/>
            <a:ext cx="14865060" cy="1045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1684247" indent="-842123" lvl="1">
              <a:lnSpc>
                <a:spcPts val="7801"/>
              </a:lnSpc>
              <a:buAutoNum type="arabicPeriod" startAt="1"/>
            </a:pPr>
            <a:r>
              <a:rPr lang="en-US" sz="7801" spc="156">
                <a:solidFill>
                  <a:srgbClr val="292727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La classe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68" t="-12629" r="0" b="-13949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322855">
            <a:off x="1945122" y="5218597"/>
            <a:ext cx="1851424" cy="5316314"/>
          </a:xfrm>
          <a:custGeom>
            <a:avLst/>
            <a:gdLst/>
            <a:ahLst/>
            <a:cxnLst/>
            <a:rect r="r" b="b" t="t" l="l"/>
            <a:pathLst>
              <a:path h="5316314" w="1851424">
                <a:moveTo>
                  <a:pt x="1851423" y="0"/>
                </a:moveTo>
                <a:lnTo>
                  <a:pt x="0" y="0"/>
                </a:lnTo>
                <a:lnTo>
                  <a:pt x="0" y="5316313"/>
                </a:lnTo>
                <a:lnTo>
                  <a:pt x="1851423" y="5316313"/>
                </a:lnTo>
                <a:lnTo>
                  <a:pt x="185142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911818" y="2608790"/>
            <a:ext cx="13347482" cy="48106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75"/>
              </a:lnSpc>
            </a:pPr>
            <a:r>
              <a:rPr lang="en-US" sz="4919" b="true">
                <a:solidFill>
                  <a:srgbClr val="29272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G/ Les APC</a:t>
            </a:r>
          </a:p>
          <a:p>
            <a:pPr algn="l" marL="1062213" indent="-531107" lvl="1">
              <a:lnSpc>
                <a:spcPts val="7675"/>
              </a:lnSpc>
              <a:buFont typeface="Arial"/>
              <a:buChar char="•"/>
            </a:pPr>
            <a:r>
              <a:rPr lang="en-US" b="true" sz="4919">
                <a:solidFill>
                  <a:srgbClr val="29272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Jours et horaires</a:t>
            </a:r>
          </a:p>
          <a:p>
            <a:pPr algn="l" marL="1062213" indent="-531107" lvl="1">
              <a:lnSpc>
                <a:spcPts val="7675"/>
              </a:lnSpc>
              <a:buFont typeface="Arial"/>
              <a:buChar char="•"/>
            </a:pPr>
            <a:r>
              <a:rPr lang="en-US" b="true" sz="4919">
                <a:solidFill>
                  <a:srgbClr val="29272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..... élèves maximum </a:t>
            </a:r>
          </a:p>
          <a:p>
            <a:pPr algn="l">
              <a:lnSpc>
                <a:spcPts val="7675"/>
              </a:lnSpc>
            </a:pPr>
          </a:p>
          <a:p>
            <a:pPr algn="l">
              <a:lnSpc>
                <a:spcPts val="7871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711470" y="1171575"/>
            <a:ext cx="14865060" cy="1045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1684247" indent="-842123" lvl="1">
              <a:lnSpc>
                <a:spcPts val="7801"/>
              </a:lnSpc>
              <a:buAutoNum type="arabicPeriod" startAt="1"/>
            </a:pPr>
            <a:r>
              <a:rPr lang="en-US" sz="7801" spc="156">
                <a:solidFill>
                  <a:srgbClr val="292727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La classe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68" t="-12629" r="0" b="-13949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322855">
            <a:off x="1945122" y="5218597"/>
            <a:ext cx="1851424" cy="5316314"/>
          </a:xfrm>
          <a:custGeom>
            <a:avLst/>
            <a:gdLst/>
            <a:ahLst/>
            <a:cxnLst/>
            <a:rect r="r" b="b" t="t" l="l"/>
            <a:pathLst>
              <a:path h="5316314" w="1851424">
                <a:moveTo>
                  <a:pt x="1851423" y="0"/>
                </a:moveTo>
                <a:lnTo>
                  <a:pt x="0" y="0"/>
                </a:lnTo>
                <a:lnTo>
                  <a:pt x="0" y="5316313"/>
                </a:lnTo>
                <a:lnTo>
                  <a:pt x="1851423" y="5316313"/>
                </a:lnTo>
                <a:lnTo>
                  <a:pt x="185142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911818" y="2608790"/>
            <a:ext cx="13347482" cy="38390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62213" indent="-531107" lvl="1">
              <a:lnSpc>
                <a:spcPts val="7675"/>
              </a:lnSpc>
              <a:buFont typeface="Arial"/>
              <a:buChar char="•"/>
            </a:pPr>
            <a:r>
              <a:rPr lang="en-US" b="true" sz="4919">
                <a:solidFill>
                  <a:srgbClr val="29272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Montant </a:t>
            </a:r>
          </a:p>
          <a:p>
            <a:pPr algn="l" marL="1062213" indent="-531107" lvl="1">
              <a:lnSpc>
                <a:spcPts val="7675"/>
              </a:lnSpc>
              <a:buFont typeface="Arial"/>
              <a:buChar char="•"/>
            </a:pPr>
            <a:r>
              <a:rPr lang="en-US" b="true" sz="4919">
                <a:solidFill>
                  <a:srgbClr val="29272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Pour faire ....</a:t>
            </a:r>
          </a:p>
          <a:p>
            <a:pPr algn="l">
              <a:lnSpc>
                <a:spcPts val="7675"/>
              </a:lnSpc>
            </a:pPr>
          </a:p>
          <a:p>
            <a:pPr algn="l">
              <a:lnSpc>
                <a:spcPts val="7871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2394240" y="917070"/>
            <a:ext cx="14865060" cy="1045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801"/>
              </a:lnSpc>
            </a:pPr>
            <a:r>
              <a:rPr lang="en-US" sz="7801" spc="156">
                <a:solidFill>
                  <a:srgbClr val="292727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2.La coopérative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68" t="-12629" r="0" b="-13949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322855">
            <a:off x="1945122" y="5218597"/>
            <a:ext cx="1851424" cy="5316314"/>
          </a:xfrm>
          <a:custGeom>
            <a:avLst/>
            <a:gdLst/>
            <a:ahLst/>
            <a:cxnLst/>
            <a:rect r="r" b="b" t="t" l="l"/>
            <a:pathLst>
              <a:path h="5316314" w="1851424">
                <a:moveTo>
                  <a:pt x="1851423" y="0"/>
                </a:moveTo>
                <a:lnTo>
                  <a:pt x="0" y="0"/>
                </a:lnTo>
                <a:lnTo>
                  <a:pt x="0" y="5316313"/>
                </a:lnTo>
                <a:lnTo>
                  <a:pt x="1851423" y="5316313"/>
                </a:lnTo>
                <a:lnTo>
                  <a:pt x="185142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911818" y="2608790"/>
            <a:ext cx="13347482" cy="28675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62213" indent="-531107" lvl="1">
              <a:lnSpc>
                <a:spcPts val="7675"/>
              </a:lnSpc>
              <a:buFont typeface="Arial"/>
              <a:buChar char="•"/>
            </a:pPr>
            <a:r>
              <a:rPr lang="en-US" b="true" sz="4919">
                <a:solidFill>
                  <a:srgbClr val="29272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Date</a:t>
            </a:r>
          </a:p>
          <a:p>
            <a:pPr algn="l" marL="1062213" indent="-531107" lvl="1">
              <a:lnSpc>
                <a:spcPts val="7675"/>
              </a:lnSpc>
              <a:buFont typeface="Arial"/>
              <a:buChar char="•"/>
            </a:pPr>
            <a:r>
              <a:rPr lang="en-US" b="true" sz="4919">
                <a:solidFill>
                  <a:srgbClr val="29272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Paiement</a:t>
            </a:r>
          </a:p>
          <a:p>
            <a:pPr algn="l">
              <a:lnSpc>
                <a:spcPts val="7871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2394240" y="917070"/>
            <a:ext cx="14865060" cy="1045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801"/>
              </a:lnSpc>
            </a:pPr>
            <a:r>
              <a:rPr lang="en-US" sz="7801" spc="156">
                <a:solidFill>
                  <a:srgbClr val="292727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3.Photo de classe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68" t="-12629" r="0" b="-13949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322855">
            <a:off x="1945122" y="5218597"/>
            <a:ext cx="1851424" cy="5316314"/>
          </a:xfrm>
          <a:custGeom>
            <a:avLst/>
            <a:gdLst/>
            <a:ahLst/>
            <a:cxnLst/>
            <a:rect r="r" b="b" t="t" l="l"/>
            <a:pathLst>
              <a:path h="5316314" w="1851424">
                <a:moveTo>
                  <a:pt x="1851423" y="0"/>
                </a:moveTo>
                <a:lnTo>
                  <a:pt x="0" y="0"/>
                </a:lnTo>
                <a:lnTo>
                  <a:pt x="0" y="5316313"/>
                </a:lnTo>
                <a:lnTo>
                  <a:pt x="1851423" y="5316313"/>
                </a:lnTo>
                <a:lnTo>
                  <a:pt x="185142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911818" y="2608790"/>
            <a:ext cx="13347482" cy="28675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75"/>
              </a:lnSpc>
            </a:pPr>
            <a:r>
              <a:rPr lang="en-US" sz="4919" b="true">
                <a:solidFill>
                  <a:srgbClr val="29272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A/ </a:t>
            </a:r>
          </a:p>
          <a:p>
            <a:pPr algn="l">
              <a:lnSpc>
                <a:spcPts val="7675"/>
              </a:lnSpc>
            </a:pPr>
          </a:p>
          <a:p>
            <a:pPr algn="l">
              <a:lnSpc>
                <a:spcPts val="7871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2394240" y="917070"/>
            <a:ext cx="14865060" cy="1045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801"/>
              </a:lnSpc>
            </a:pPr>
            <a:r>
              <a:rPr lang="en-US" sz="7801" spc="156">
                <a:solidFill>
                  <a:srgbClr val="292727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4.Les différents projets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68" t="-12629" r="0" b="-13949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322855">
            <a:off x="1945122" y="5218597"/>
            <a:ext cx="1851424" cy="5316314"/>
          </a:xfrm>
          <a:custGeom>
            <a:avLst/>
            <a:gdLst/>
            <a:ahLst/>
            <a:cxnLst/>
            <a:rect r="r" b="b" t="t" l="l"/>
            <a:pathLst>
              <a:path h="5316314" w="1851424">
                <a:moveTo>
                  <a:pt x="1851423" y="0"/>
                </a:moveTo>
                <a:lnTo>
                  <a:pt x="0" y="0"/>
                </a:lnTo>
                <a:lnTo>
                  <a:pt x="0" y="5316313"/>
                </a:lnTo>
                <a:lnTo>
                  <a:pt x="1851423" y="5316313"/>
                </a:lnTo>
                <a:lnTo>
                  <a:pt x="185142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911818" y="2608790"/>
            <a:ext cx="13347482" cy="28675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75"/>
              </a:lnSpc>
            </a:pPr>
            <a:r>
              <a:rPr lang="en-US" sz="4919" b="true">
                <a:solidFill>
                  <a:srgbClr val="29272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B/ </a:t>
            </a:r>
          </a:p>
          <a:p>
            <a:pPr algn="l">
              <a:lnSpc>
                <a:spcPts val="7675"/>
              </a:lnSpc>
            </a:pPr>
          </a:p>
          <a:p>
            <a:pPr algn="l">
              <a:lnSpc>
                <a:spcPts val="7871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2394240" y="917070"/>
            <a:ext cx="14865060" cy="1045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801"/>
              </a:lnSpc>
            </a:pPr>
            <a:r>
              <a:rPr lang="en-US" sz="7801" spc="156">
                <a:solidFill>
                  <a:srgbClr val="292727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4.Les différents projets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68" t="-12629" r="0" b="-13949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322855">
            <a:off x="1945122" y="5218597"/>
            <a:ext cx="1851424" cy="5316314"/>
          </a:xfrm>
          <a:custGeom>
            <a:avLst/>
            <a:gdLst/>
            <a:ahLst/>
            <a:cxnLst/>
            <a:rect r="r" b="b" t="t" l="l"/>
            <a:pathLst>
              <a:path h="5316314" w="1851424">
                <a:moveTo>
                  <a:pt x="1851423" y="0"/>
                </a:moveTo>
                <a:lnTo>
                  <a:pt x="0" y="0"/>
                </a:lnTo>
                <a:lnTo>
                  <a:pt x="0" y="5316313"/>
                </a:lnTo>
                <a:lnTo>
                  <a:pt x="1851423" y="5316313"/>
                </a:lnTo>
                <a:lnTo>
                  <a:pt x="185142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911818" y="2608790"/>
            <a:ext cx="13347482" cy="1896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75"/>
              </a:lnSpc>
            </a:pPr>
            <a:r>
              <a:rPr lang="en-US" sz="4919" b="true">
                <a:solidFill>
                  <a:srgbClr val="29272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C/ </a:t>
            </a:r>
          </a:p>
          <a:p>
            <a:pPr algn="l">
              <a:lnSpc>
                <a:spcPts val="7871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2394240" y="917070"/>
            <a:ext cx="14865060" cy="1045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801"/>
              </a:lnSpc>
            </a:pPr>
            <a:r>
              <a:rPr lang="en-US" sz="7801" spc="156">
                <a:solidFill>
                  <a:srgbClr val="292727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4.Les différents projets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68" t="-12629" r="0" b="-13949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322855">
            <a:off x="1945122" y="5218597"/>
            <a:ext cx="1851424" cy="5316314"/>
          </a:xfrm>
          <a:custGeom>
            <a:avLst/>
            <a:gdLst/>
            <a:ahLst/>
            <a:cxnLst/>
            <a:rect r="r" b="b" t="t" l="l"/>
            <a:pathLst>
              <a:path h="5316314" w="1851424">
                <a:moveTo>
                  <a:pt x="1851423" y="0"/>
                </a:moveTo>
                <a:lnTo>
                  <a:pt x="0" y="0"/>
                </a:lnTo>
                <a:lnTo>
                  <a:pt x="0" y="5316313"/>
                </a:lnTo>
                <a:lnTo>
                  <a:pt x="1851423" y="5316313"/>
                </a:lnTo>
                <a:lnTo>
                  <a:pt x="185142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793540" y="3534835"/>
            <a:ext cx="14865060" cy="1045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801"/>
              </a:lnSpc>
            </a:pPr>
            <a:r>
              <a:rPr lang="en-US" sz="7801" spc="156">
                <a:solidFill>
                  <a:srgbClr val="292727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Des questions ?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020255" y="6862658"/>
            <a:ext cx="13347482" cy="28677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75"/>
              </a:lnSpc>
            </a:pPr>
            <a:r>
              <a:rPr lang="en-US" sz="4919" b="true">
                <a:solidFill>
                  <a:srgbClr val="29272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MERCI !</a:t>
            </a:r>
          </a:p>
          <a:p>
            <a:pPr algn="l">
              <a:lnSpc>
                <a:spcPts val="7675"/>
              </a:lnSpc>
            </a:pPr>
          </a:p>
          <a:p>
            <a:pPr algn="l">
              <a:lnSpc>
                <a:spcPts val="7871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DAGoebfYy7o</dc:identifier>
  <dcterms:modified xsi:type="dcterms:W3CDTF">2011-08-01T06:04:30Z</dcterms:modified>
  <cp:revision>1</cp:revision>
  <dc:title>Copie de Reunion de rentrée</dc:title>
</cp:coreProperties>
</file>